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</p:sldMasterIdLst>
  <p:notesMasterIdLst>
    <p:notesMasterId r:id="rId18"/>
  </p:notesMasterIdLst>
  <p:handoutMasterIdLst>
    <p:handoutMasterId r:id="rId19"/>
  </p:handoutMasterIdLst>
  <p:sldIdLst>
    <p:sldId id="482" r:id="rId6"/>
    <p:sldId id="322" r:id="rId7"/>
    <p:sldId id="478" r:id="rId8"/>
    <p:sldId id="479" r:id="rId9"/>
    <p:sldId id="486" r:id="rId10"/>
    <p:sldId id="420" r:id="rId11"/>
    <p:sldId id="487" r:id="rId12"/>
    <p:sldId id="484" r:id="rId13"/>
    <p:sldId id="483" r:id="rId14"/>
    <p:sldId id="485" r:id="rId15"/>
    <p:sldId id="481" r:id="rId16"/>
    <p:sldId id="35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DAD"/>
    <a:srgbClr val="0D78C9"/>
    <a:srgbClr val="024C84"/>
    <a:srgbClr val="6B6C6E"/>
    <a:srgbClr val="FFFFFF"/>
    <a:srgbClr val="993200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A2-C6DB-0B15-EA72-41BA3E51B996}" v="2" dt="2020-01-28T11:09:5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72" d="100"/>
          <a:sy n="72" d="100"/>
        </p:scale>
        <p:origin x="534" y="78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afternoon and thank you for visiting MathWorks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[insert presenter] and I’m excited to talk to you today about our company, our products, and our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the leading developer of mathematical computing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Engineers and scientists worldwide rely on our products to accelerate the pace of discovery, innovation,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4B87"/>
                </a:solidFill>
              </a:rPr>
              <a:t>Our software is used to design, simulate, and test many of the products we rely on every day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car you drive, the plane you’ll fly on for your next big trip, the smartphone you can’t live without, even your washing machine</a:t>
            </a:r>
          </a:p>
        </p:txBody>
      </p:sp>
    </p:spTree>
    <p:extLst>
      <p:ext uri="{BB962C8B-B14F-4D97-AF65-F5344CB8AC3E}">
        <p14:creationId xmlns:p14="http://schemas.microsoft.com/office/powerpoint/2010/main" val="323165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u="none" dirty="0"/>
              <a:t>engineers and scientists use our tools to develop breakthroughs transforming the way we live, learn, and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The rocket that may someday take you into space, advanced robotic prosthetics, autonomous robots, and wave farms that harness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ocean waves to generate clean energy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2615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MATLAB is a programming environment for algorithm development, data analysis, visualization, and numeric computation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graphical environment that </a:t>
            </a: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allows engineers to design, simulate, and test systems before moving to hardware &lt;CLICK&gt;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produce nearly 100 additional products for specialized tasks such as data analysis, image processing, and computer vision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MATLAB description source: MathWorks.com Technical Computing landing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 description source: MathWorks.com Simulink landing page</a:t>
            </a:r>
            <a:endParaRPr lang="en-US" sz="1200" b="0" i="1" u="none" strike="noStrike" kern="12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support dozens of student competitions worldwide each year in all kinds of fields, including automotive, aerospace, and robotics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&lt;CLICK TO PLAY VIDEO&gt;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0" dirty="0"/>
              <a:t>Formula Student Germany competition</a:t>
            </a:r>
            <a:r>
              <a:rPr lang="en-US" dirty="0"/>
              <a:t>, over 100 teams use our products to simulate strategies, analyze performance, and implement controllers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RoboBoat</a:t>
            </a:r>
            <a:r>
              <a:rPr lang="en-US" b="0" dirty="0"/>
              <a:t> challenges </a:t>
            </a:r>
            <a:r>
              <a:rPr lang="en-US" dirty="0"/>
              <a:t>students to develop a boat that can autonomously navigate through a series of channel markers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 err="1"/>
              <a:t>RoboCup</a:t>
            </a:r>
            <a:r>
              <a:rPr lang="en-US" b="1" dirty="0"/>
              <a:t> </a:t>
            </a:r>
            <a:r>
              <a:rPr lang="en-US" dirty="0"/>
              <a:t>is a global competition where students field teams of autonomous robots in simulated soccer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2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learn more about MathWorks, our products, and our people on our website—MathWorks.com—and visit us on Facebook, Twitter, LinkedIn, and Instagram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Thank you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2018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BA3CC89C-FB71-4D2D-A1B1-CA867452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6365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3895D-5AC7-43F3-9D64-53AFF9A80322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914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A1C5C-A8BC-4D7B-8B99-37A0479ABBE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503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250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332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E98EB5-48E1-430E-AC8C-474413B7E4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0CB30-5BB0-4811-A0ED-9700B50C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914400"/>
          </a:xfrm>
        </p:spPr>
        <p:txBody>
          <a:bodyPr lIns="27432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4" descr="j0217294[1]">
            <a:extLst>
              <a:ext uri="{FF2B5EF4-FFF2-40B4-BE49-F238E27FC236}">
                <a16:creationId xmlns:a16="http://schemas.microsoft.com/office/drawing/2014/main" id="{B8DCD2B0-105B-4B1A-8D55-F647BCB906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23" y="5728447"/>
            <a:ext cx="1932844" cy="104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5388CEDE-528F-4F6D-B7DF-97F517887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097280"/>
            <a:ext cx="10789920" cy="438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93092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graphic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8346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004B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638978" y="3758184"/>
            <a:ext cx="9144000" cy="2743200"/>
          </a:xfrm>
        </p:spPr>
        <p:txBody>
          <a:bodyPr lIns="0" tIns="0" rIns="0" bIns="91440"/>
          <a:lstStyle>
            <a:lvl1pPr marL="0" indent="0">
              <a:spcBef>
                <a:spcPts val="0"/>
              </a:spcBef>
              <a:spcAft>
                <a:spcPts val="1200"/>
              </a:spcAft>
              <a:buSzPct val="75000"/>
              <a:buNone/>
              <a:defRPr sz="2000" b="1">
                <a:solidFill>
                  <a:srgbClr val="636569"/>
                </a:solidFill>
              </a:defRPr>
            </a:lvl1pPr>
            <a:lvl2pPr marL="801240" indent="-342900">
              <a:lnSpc>
                <a:spcPct val="105000"/>
              </a:lnSpc>
              <a:buFont typeface="Arial" panose="020B0604020202020204" pitchFamily="34" charset="0"/>
              <a:buChar char="•"/>
              <a:defRPr sz="2000">
                <a:solidFill>
                  <a:srgbClr val="636569"/>
                </a:solidFill>
              </a:defRPr>
            </a:lvl2pPr>
            <a:lvl3pPr marL="1202430" indent="-285750">
              <a:lnSpc>
                <a:spcPct val="105000"/>
              </a:lnSpc>
              <a:buSzPct val="75000"/>
              <a:buFont typeface="Arial" panose="020B0604020202020204" pitchFamily="34" charset="0"/>
              <a:buChar char="•"/>
              <a:defRPr sz="1604">
                <a:solidFill>
                  <a:srgbClr val="636569"/>
                </a:solidFill>
              </a:defRPr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2C8C8-0242-4F65-B6FC-FE4655ADC273}"/>
              </a:ext>
            </a:extLst>
          </p:cNvPr>
          <p:cNvSpPr/>
          <p:nvPr userDrawn="1"/>
        </p:nvSpPr>
        <p:spPr>
          <a:xfrm>
            <a:off x="0" y="274320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12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0" y="6564982"/>
            <a:ext cx="503802" cy="286252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10994066" y="6543716"/>
            <a:ext cx="1102300" cy="224959"/>
            <a:chOff x="10782017" y="67187"/>
            <a:chExt cx="1333783" cy="272200"/>
          </a:xfrm>
        </p:grpSpPr>
        <p:pic>
          <p:nvPicPr>
            <p:cNvPr id="10" name="Logo" descr="09_MW_logo_CMYK_REV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26000"/>
                      </a14:imgEffect>
                    </a14:imgLayer>
                  </a14:imgProps>
                </a:ext>
              </a:extLst>
            </a:blip>
            <a:srcRect l="20352" t="1" b="10316"/>
            <a:stretch/>
          </p:blipFill>
          <p:spPr>
            <a:xfrm>
              <a:off x="11049000" y="67187"/>
              <a:ext cx="1066800" cy="237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Logo" descr="09_MW_logo_CMYK_REV.png"/>
            <p:cNvPicPr>
              <a:picLocks noChangeAspect="1"/>
            </p:cNvPicPr>
            <p:nvPr userDrawn="1"/>
          </p:nvPicPr>
          <p:blipFill rotWithShape="1">
            <a:blip r:embed="rId10" cstate="print"/>
            <a:srcRect r="73959"/>
            <a:stretch/>
          </p:blipFill>
          <p:spPr>
            <a:xfrm>
              <a:off x="10782017" y="74436"/>
              <a:ext cx="348793" cy="2649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24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hdr="0" ftr="0" dt="0"/>
  <p:txStyles>
    <p:titleStyle>
      <a:lvl1pPr algn="l" defTabSz="91668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works.force.com/MATLABAmbassadorCommunity/s/" TargetMode="External"/><Relationship Id="rId2" Type="http://schemas.openxmlformats.org/officeDocument/2006/relationships/hyperlink" Target="mailto:ab12xyz@matlab.rbg.tum.de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smb.de/fsmb/uebers-studium/it/matlab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matlab@fsmb.mw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E42D4F2-60E4-4113-9C70-DA95988EF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4459" r="8125" b="7045"/>
          <a:stretch/>
        </p:blipFill>
        <p:spPr>
          <a:xfrm>
            <a:off x="-52307" y="0"/>
            <a:ext cx="12296614" cy="68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435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2415-84B6-49F2-B54F-0047AC7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Do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33516D25-3DE1-4112-89EE-85E5B2E297CE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4582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MATLAB Account Daten bereithalten (</a:t>
            </a:r>
            <a:r>
              <a:rPr lang="de-DE" sz="2000" dirty="0">
                <a:hlinkClick r:id="rId2"/>
              </a:rPr>
              <a:t>ab12xyz@matlab.rbg.tum.de</a:t>
            </a:r>
            <a:r>
              <a:rPr lang="de-DE" sz="2000" dirty="0"/>
              <a:t>) </a:t>
            </a:r>
          </a:p>
          <a:p>
            <a:pPr marL="0" indent="0">
              <a:spcBef>
                <a:spcPts val="1200"/>
              </a:spcBef>
              <a:buNone/>
            </a:pPr>
            <a:endParaRPr lang="de-DE" sz="1200" dirty="0"/>
          </a:p>
          <a:p>
            <a:pPr>
              <a:spcBef>
                <a:spcPts val="1200"/>
              </a:spcBef>
            </a:pPr>
            <a:r>
              <a:rPr lang="de-DE" sz="2000" dirty="0"/>
              <a:t>Hier einloggen und der TUM-Gruppe beitreten.</a:t>
            </a:r>
          </a:p>
          <a:p>
            <a:pPr lvl="1">
              <a:spcBef>
                <a:spcPts val="1200"/>
              </a:spcBef>
            </a:pPr>
            <a:r>
              <a:rPr lang="de-DE" sz="1600" dirty="0">
                <a:hlinkClick r:id="rId3"/>
              </a:rPr>
              <a:t>https://mathworks.force.com/MATLABAmbassadorCommunity/s/</a:t>
            </a:r>
            <a:endParaRPr lang="de-DE" sz="1600" dirty="0"/>
          </a:p>
          <a:p>
            <a:pPr marL="458340" lvl="1" indent="0">
              <a:spcBef>
                <a:spcPts val="1200"/>
              </a:spcBef>
              <a:buNone/>
            </a:pPr>
            <a:endParaRPr lang="de-DE" sz="1204" dirty="0"/>
          </a:p>
          <a:p>
            <a:pPr>
              <a:spcBef>
                <a:spcPts val="1200"/>
              </a:spcBef>
            </a:pPr>
            <a:r>
              <a:rPr lang="de-DE" sz="2000" dirty="0"/>
              <a:t>Zip-Ordner herunterladen und extrahieren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27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6A63-F60D-494F-BF23-7813AA6D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Olympiade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BBBBEDC-EF35-49CD-8A43-9192FA893B34}"/>
              </a:ext>
            </a:extLst>
          </p:cNvPr>
          <p:cNvSpPr/>
          <p:nvPr/>
        </p:nvSpPr>
        <p:spPr>
          <a:xfrm>
            <a:off x="7620000" y="1752600"/>
            <a:ext cx="3352800" cy="685800"/>
          </a:xfrm>
          <a:prstGeom prst="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Arial" pitchFamily="34" charset="0"/>
                <a:cs typeface="Arial" pitchFamily="34" charset="0"/>
              </a:rPr>
              <a:t>MATLAB Goodies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94F67F0-A5AD-4048-B002-2EF740428096}"/>
              </a:ext>
            </a:extLst>
          </p:cNvPr>
          <p:cNvSpPr/>
          <p:nvPr/>
        </p:nvSpPr>
        <p:spPr>
          <a:xfrm>
            <a:off x="7620000" y="2514600"/>
            <a:ext cx="3352800" cy="3505200"/>
          </a:xfrm>
          <a:prstGeom prst="rect">
            <a:avLst/>
          </a:prstGeom>
          <a:solidFill>
            <a:srgbClr val="176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1. und 2.Platz: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T-Shirt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3. und 4.Platz: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Mini-Werkzeug oder Kordelzugtasche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5. und 6. 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Kappe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7. und 8 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Spielkarten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9. und 10. 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Sonnenbrille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6FFCF4D5-BF87-4491-AFDE-45558A405F64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werden euch in 10 zufällige Gruppen/Räume aufteilen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solltet alle in der Datei </a:t>
            </a:r>
            <a:r>
              <a:rPr lang="de-DE" sz="2000" i="1" dirty="0" err="1"/>
              <a:t>MATLABOlympiade.mlx</a:t>
            </a:r>
            <a:r>
              <a:rPr lang="de-DE" sz="2000" i="1" dirty="0"/>
              <a:t> </a:t>
            </a:r>
            <a:r>
              <a:rPr lang="de-DE" sz="2000" dirty="0"/>
              <a:t>enthaltenen Aufgaben richtig lösen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Je schneller deine Gruppe die Aufgabe löst, desto besser ist der Preis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Wenn du MATLAB noch </a:t>
            </a:r>
            <a:r>
              <a:rPr lang="de-DE" sz="2000" b="1" dirty="0"/>
              <a:t>nicht installiert </a:t>
            </a:r>
            <a:r>
              <a:rPr lang="de-DE" sz="2000" dirty="0"/>
              <a:t>hast, kannst du in diesem Raum bleiben und wir werden dir helfen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8180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kush\AppData\Local\Temp\wz631b\MWlogo_fullcolor_rev\09_MW_logo_RGB_RE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6400800" cy="126557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06BA4A88-2030-4F49-89E3-0F45D4FAC7FE}"/>
              </a:ext>
            </a:extLst>
          </p:cNvPr>
          <p:cNvGrpSpPr/>
          <p:nvPr/>
        </p:nvGrpSpPr>
        <p:grpSpPr>
          <a:xfrm>
            <a:off x="3810000" y="4220049"/>
            <a:ext cx="4572000" cy="2194560"/>
            <a:chOff x="4495800" y="4220049"/>
            <a:chExt cx="4572000" cy="21945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D5760F-F7B7-4058-9B6E-DAFF46A23D50}"/>
                </a:ext>
              </a:extLst>
            </p:cNvPr>
            <p:cNvSpPr/>
            <p:nvPr/>
          </p:nvSpPr>
          <p:spPr>
            <a:xfrm>
              <a:off x="4495800" y="4220049"/>
              <a:ext cx="4572000" cy="2194560"/>
            </a:xfrm>
            <a:prstGeom prst="rect">
              <a:avLst/>
            </a:prstGeom>
            <a:noFill/>
          </p:spPr>
          <p:txBody>
            <a:bodyPr wrap="square" tIns="91440" bIns="9144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Learn more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A9E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mathworks.com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Visit MathWorks at</a:t>
              </a: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4F053598-DE67-4949-AF3D-2221DEB414B4}"/>
                </a:ext>
              </a:extLst>
            </p:cNvPr>
            <p:cNvGrpSpPr/>
            <p:nvPr/>
          </p:nvGrpSpPr>
          <p:grpSpPr>
            <a:xfrm>
              <a:off x="5548631" y="5845944"/>
              <a:ext cx="2496821" cy="414228"/>
              <a:chOff x="5651807" y="5807844"/>
              <a:chExt cx="2496821" cy="414228"/>
            </a:xfrm>
          </p:grpSpPr>
          <p:pic>
            <p:nvPicPr>
              <p:cNvPr id="1026" name="Picture 2" descr="https://en.facebookbrand.com/wp-content/uploads/2016/05/flogo_rgb_hex-brc-site-250.png">
                <a:extLst>
                  <a:ext uri="{FF2B5EF4-FFF2-40B4-BE49-F238E27FC236}">
                    <a16:creationId xmlns:a16="http://schemas.microsoft.com/office/drawing/2014/main" id="{950BF373-550C-4017-B0D4-1179F3ECC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807" y="5810592"/>
                <a:ext cx="411480" cy="411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497BB4E-0FE8-45A6-B5D8-05F103723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46921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D066FAE-2C5E-4D1B-BD6C-B46C2397C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2035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A9E27F-8476-4078-9FE2-CE043DC6D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7148" y="5807844"/>
                <a:ext cx="411480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2164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89700"/>
            <a:ext cx="1267326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Unsere Software wird für die Entwicklung von Produkten verwendet, auf die wir uns täglich verlassen</a:t>
            </a:r>
            <a:endParaRPr lang="en-US" sz="2800" dirty="0">
              <a:solidFill>
                <a:srgbClr val="004B8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795C8-0EF7-4112-AE82-B1459AB59E69}"/>
              </a:ext>
            </a:extLst>
          </p:cNvPr>
          <p:cNvGrpSpPr/>
          <p:nvPr/>
        </p:nvGrpSpPr>
        <p:grpSpPr>
          <a:xfrm>
            <a:off x="573435" y="1022505"/>
            <a:ext cx="11045131" cy="5570275"/>
            <a:chOff x="537270" y="1022505"/>
            <a:chExt cx="11045131" cy="55702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17F51D-7B17-4EF9-BAE5-653C46EA2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1" r="361" b="21075"/>
            <a:stretch/>
          </p:blipFill>
          <p:spPr>
            <a:xfrm>
              <a:off x="6096000" y="1023775"/>
              <a:ext cx="5486400" cy="2741930"/>
            </a:xfrm>
            <a:prstGeom prst="rect">
              <a:avLst/>
            </a:prstGeom>
            <a:noFill/>
          </p:spPr>
        </p:pic>
        <p:pic>
          <p:nvPicPr>
            <p:cNvPr id="17" name="Picture 2" descr="Image result for whirlpool cabrio 6.1 cu. ft. top-load washer â wtw8500dc">
              <a:extLst>
                <a:ext uri="{FF2B5EF4-FFF2-40B4-BE49-F238E27FC236}">
                  <a16:creationId xmlns:a16="http://schemas.microsoft.com/office/drawing/2014/main" id="{75818AA3-D65C-4EAF-AF2F-8D5E75971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4" r="658" b="25364"/>
            <a:stretch/>
          </p:blipFill>
          <p:spPr bwMode="auto">
            <a:xfrm>
              <a:off x="6096000" y="3849579"/>
              <a:ext cx="5486401" cy="274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F0045F-B464-44DC-9B43-2E6E6BEBC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" t="8783" b="16632"/>
            <a:stretch/>
          </p:blipFill>
          <p:spPr>
            <a:xfrm>
              <a:off x="537270" y="3849579"/>
              <a:ext cx="5486410" cy="2743200"/>
            </a:xfrm>
            <a:prstGeom prst="rect">
              <a:avLst/>
            </a:prstGeom>
            <a:noFill/>
          </p:spPr>
        </p:pic>
        <p:pic>
          <p:nvPicPr>
            <p:cNvPr id="20" name="Picture 6" descr="http://www.subaru-global.com/ebrochure/Forester/2018my/HUEN/mobile/assets/images/eyesight/eyesight_01.jpg">
              <a:extLst>
                <a:ext uri="{FF2B5EF4-FFF2-40B4-BE49-F238E27FC236}">
                  <a16:creationId xmlns:a16="http://schemas.microsoft.com/office/drawing/2014/main" id="{999FA955-7116-4E18-A119-B96A20811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" t="17347" r="6597" b="11810"/>
            <a:stretch/>
          </p:blipFill>
          <p:spPr bwMode="auto">
            <a:xfrm>
              <a:off x="537280" y="1022505"/>
              <a:ext cx="54864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C39FEF-071E-49CD-A31B-6AA6986A6E4E}"/>
                </a:ext>
              </a:extLst>
            </p:cNvPr>
            <p:cNvSpPr/>
            <p:nvPr/>
          </p:nvSpPr>
          <p:spPr>
            <a:xfrm>
              <a:off x="7812435" y="3446970"/>
              <a:ext cx="2285999" cy="279225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Kommerzielle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Flugzeuge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84D358-440E-4CF0-9998-D4AC1B94AE31}"/>
                </a:ext>
              </a:extLst>
            </p:cNvPr>
            <p:cNvSpPr/>
            <p:nvPr/>
          </p:nvSpPr>
          <p:spPr>
            <a:xfrm>
              <a:off x="2686115" y="6270735"/>
              <a:ext cx="1188720" cy="274320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Smartphones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BA2E6A-6D7D-4036-9A55-9F34072A7393}"/>
                </a:ext>
              </a:extLst>
            </p:cNvPr>
            <p:cNvSpPr/>
            <p:nvPr/>
          </p:nvSpPr>
          <p:spPr>
            <a:xfrm>
              <a:off x="2686120" y="3452287"/>
              <a:ext cx="118872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AF57D36-F4E0-42E8-B038-7E2F451FB321}"/>
                </a:ext>
              </a:extLst>
            </p:cNvPr>
            <p:cNvSpPr/>
            <p:nvPr/>
          </p:nvSpPr>
          <p:spPr>
            <a:xfrm>
              <a:off x="8061960" y="6278498"/>
              <a:ext cx="155448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Konsumgüter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7944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12832"/>
            <a:ext cx="1267326" cy="44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1" name="Picture 2" descr="https://pbs.twimg.com/media/DbERwKrXkAACvAC.jpg">
            <a:extLst>
              <a:ext uri="{FF2B5EF4-FFF2-40B4-BE49-F238E27FC236}">
                <a16:creationId xmlns:a16="http://schemas.microsoft.com/office/drawing/2014/main" id="{4BB7C695-ADD5-4B76-A7DB-A9B74E9CA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r="202" b="7938"/>
          <a:stretch/>
        </p:blipFill>
        <p:spPr bwMode="auto">
          <a:xfrm>
            <a:off x="6132164" y="1023775"/>
            <a:ext cx="5486401" cy="2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51CF96-681D-4027-83FA-F16E68331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" r="790" b="10334"/>
          <a:stretch/>
        </p:blipFill>
        <p:spPr>
          <a:xfrm>
            <a:off x="573424" y="3849579"/>
            <a:ext cx="5486411" cy="2743200"/>
          </a:xfrm>
          <a:prstGeom prst="rect">
            <a:avLst/>
          </a:prstGeom>
          <a:noFill/>
        </p:spPr>
      </p:pic>
      <p:pic>
        <p:nvPicPr>
          <p:cNvPr id="36" name="Picture 2" descr="Image result for site:mathworks.com carnegie">
            <a:extLst>
              <a:ext uri="{FF2B5EF4-FFF2-40B4-BE49-F238E27FC236}">
                <a16:creationId xmlns:a16="http://schemas.microsoft.com/office/drawing/2014/main" id="{DE217DB2-3BEA-4E2F-B20E-330C61AD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6281" r="1713" b="6281"/>
          <a:stretch/>
        </p:blipFill>
        <p:spPr bwMode="auto">
          <a:xfrm>
            <a:off x="6132164" y="3849579"/>
            <a:ext cx="54864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s://cdn.vox-cdn.com/thumbor/WGqRNd7nhUhchG-C3p_YaFEoInU=/0x0:2000x1333/1200x800/filters:focal(840x507:1160x827)/cdn.vox-cdn.com/uploads/chorus_image/image/58954419/launch.0.jpg">
            <a:extLst>
              <a:ext uri="{FF2B5EF4-FFF2-40B4-BE49-F238E27FC236}">
                <a16:creationId xmlns:a16="http://schemas.microsoft.com/office/drawing/2014/main" id="{184AB34A-BC97-46E2-BB44-4D4A81B7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r="1133" b="18161"/>
          <a:stretch/>
        </p:blipFill>
        <p:spPr bwMode="auto">
          <a:xfrm>
            <a:off x="573435" y="1022505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08C350-B167-4BAA-90EF-879070BE119D}"/>
              </a:ext>
            </a:extLst>
          </p:cNvPr>
          <p:cNvSpPr/>
          <p:nvPr/>
        </p:nvSpPr>
        <p:spPr>
          <a:xfrm>
            <a:off x="7765209" y="3439065"/>
            <a:ext cx="222031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Fortgeschrittene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Prothetik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4D6E7D-856D-4107-8BAF-AD1DD1216A69}"/>
              </a:ext>
            </a:extLst>
          </p:cNvPr>
          <p:cNvSpPr/>
          <p:nvPr/>
        </p:nvSpPr>
        <p:spPr>
          <a:xfrm>
            <a:off x="2402229" y="6268283"/>
            <a:ext cx="182880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Autonome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Roboter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3294F5-ADB5-4496-8CC7-BDC8C5CDDCB1}"/>
              </a:ext>
            </a:extLst>
          </p:cNvPr>
          <p:cNvSpPr/>
          <p:nvPr/>
        </p:nvSpPr>
        <p:spPr>
          <a:xfrm>
            <a:off x="2048866" y="3459496"/>
            <a:ext cx="253552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Wiederverwendbare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Raketen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46422F-72B5-4C5A-9249-8367ADE37582}"/>
              </a:ext>
            </a:extLst>
          </p:cNvPr>
          <p:cNvSpPr/>
          <p:nvPr/>
        </p:nvSpPr>
        <p:spPr>
          <a:xfrm>
            <a:off x="7797968" y="6278498"/>
            <a:ext cx="220411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Umweltfreundliche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Energie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Und die Durchbrüche, die die Art und Weise, wie wir leben, lernen und arbeiten, verändern</a:t>
            </a:r>
            <a:endParaRPr lang="en-US" sz="2800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922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22F1E3-576B-4C46-A9FB-D5558A0AFD20}"/>
              </a:ext>
            </a:extLst>
          </p:cNvPr>
          <p:cNvGrpSpPr/>
          <p:nvPr/>
        </p:nvGrpSpPr>
        <p:grpSpPr>
          <a:xfrm>
            <a:off x="7288329" y="3175289"/>
            <a:ext cx="4114800" cy="3263218"/>
            <a:chOff x="7288329" y="3032414"/>
            <a:chExt cx="4114800" cy="3263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4B799-5A4F-4918-9C62-1AFB0F0E9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" b="3512"/>
            <a:stretch/>
          </p:blipFill>
          <p:spPr>
            <a:xfrm>
              <a:off x="7288329" y="3401746"/>
              <a:ext cx="4114800" cy="289388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6" name="MATLAB label">
              <a:extLst>
                <a:ext uri="{FF2B5EF4-FFF2-40B4-BE49-F238E27FC236}">
                  <a16:creationId xmlns:a16="http://schemas.microsoft.com/office/drawing/2014/main" id="{AA7E4C4F-4AE5-47B4-BC19-C19268CE95F4}"/>
                </a:ext>
              </a:extLst>
            </p:cNvPr>
            <p:cNvSpPr txBox="1"/>
            <p:nvPr/>
          </p:nvSpPr>
          <p:spPr>
            <a:xfrm>
              <a:off x="8776791" y="3032414"/>
              <a:ext cx="1142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MATLAB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4D24A84-2243-41CC-A58C-0471D7C6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1958" y="3405375"/>
              <a:ext cx="542128" cy="11389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2947D3-2EA1-4AD5-8607-1CB7A841FDC5}"/>
              </a:ext>
            </a:extLst>
          </p:cNvPr>
          <p:cNvGrpSpPr/>
          <p:nvPr/>
        </p:nvGrpSpPr>
        <p:grpSpPr>
          <a:xfrm>
            <a:off x="7288329" y="3170203"/>
            <a:ext cx="4124568" cy="2678706"/>
            <a:chOff x="7285281" y="3003154"/>
            <a:chExt cx="4124568" cy="2678706"/>
          </a:xfrm>
        </p:grpSpPr>
        <p:pic>
          <p:nvPicPr>
            <p:cNvPr id="1028" name="Picture 4" descr="https://www.mathworks.com/content/mathworks/www/en/products/computer-vision/features/_jcr_content/productFeaturesParsys/feature2/subFeatures/item_3/imageEnhancedParsys/image_copy_copy.img.jpg/1504152509453.jpg">
              <a:extLst>
                <a:ext uri="{FF2B5EF4-FFF2-40B4-BE49-F238E27FC236}">
                  <a16:creationId xmlns:a16="http://schemas.microsoft.com/office/drawing/2014/main" id="{628FA1E9-471B-4027-96DB-D47053A8F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524" y="3377572"/>
              <a:ext cx="4114800" cy="230428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E98EC6-C4D6-402D-B6B9-C0C81090C970}"/>
                </a:ext>
              </a:extLst>
            </p:cNvPr>
            <p:cNvSpPr txBox="1"/>
            <p:nvPr/>
          </p:nvSpPr>
          <p:spPr>
            <a:xfrm>
              <a:off x="7285281" y="3003154"/>
              <a:ext cx="4124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Computer Vision System Toolbox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449BB9-3023-40C8-ADAE-DA7472E12823}"/>
              </a:ext>
            </a:extLst>
          </p:cNvPr>
          <p:cNvGrpSpPr/>
          <p:nvPr/>
        </p:nvGrpSpPr>
        <p:grpSpPr>
          <a:xfrm>
            <a:off x="7288329" y="3163854"/>
            <a:ext cx="4114800" cy="2962908"/>
            <a:chOff x="7288329" y="3020979"/>
            <a:chExt cx="4114800" cy="29629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F2ABD-5E83-4EE5-A384-B8C2D1152E1F}"/>
                </a:ext>
              </a:extLst>
            </p:cNvPr>
            <p:cNvSpPr txBox="1"/>
            <p:nvPr/>
          </p:nvSpPr>
          <p:spPr>
            <a:xfrm>
              <a:off x="8782263" y="3020979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Simulink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DB5CAC-B527-4843-8CEA-8B0ACBC9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329" y="3401746"/>
              <a:ext cx="4114800" cy="258214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3" name="Deep Learning header">
            <a:extLst>
              <a:ext uri="{FF2B5EF4-FFF2-40B4-BE49-F238E27FC236}">
                <a16:creationId xmlns:a16="http://schemas.microsoft.com/office/drawing/2014/main" id="{210881B4-7A4B-4EBE-9BAE-A64D0D165064}"/>
              </a:ext>
            </a:extLst>
          </p:cNvPr>
          <p:cNvGrpSpPr/>
          <p:nvPr/>
        </p:nvGrpSpPr>
        <p:grpSpPr>
          <a:xfrm>
            <a:off x="0" y="0"/>
            <a:ext cx="12192588" cy="2743200"/>
            <a:chOff x="0" y="0"/>
            <a:chExt cx="12192588" cy="27432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CD3026-5432-4A2B-A370-23FE65378E1B}"/>
                </a:ext>
              </a:extLst>
            </p:cNvPr>
            <p:cNvSpPr/>
            <p:nvPr/>
          </p:nvSpPr>
          <p:spPr>
            <a:xfrm>
              <a:off x="0" y="0"/>
              <a:ext cx="2079702" cy="2743200"/>
            </a:xfrm>
            <a:prstGeom prst="rect">
              <a:avLst/>
            </a:prstGeom>
            <a:solidFill>
              <a:srgbClr val="032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026" name="Picture 2" descr="https://www.mathworks.com/content/mathworks/www/en/jcr:content/mainParsys/band_551075880/backgroundImage.img.jpg/1506007214743.jpg">
              <a:extLst>
                <a:ext uri="{FF2B5EF4-FFF2-40B4-BE49-F238E27FC236}">
                  <a16:creationId xmlns:a16="http://schemas.microsoft.com/office/drawing/2014/main" id="{2647FBFB-ABA0-42C5-B33C-FEBCFC172A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" b="5666"/>
            <a:stretch/>
          </p:blipFill>
          <p:spPr bwMode="auto">
            <a:xfrm>
              <a:off x="2079702" y="0"/>
              <a:ext cx="1011288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DF46AA-77E9-4DDF-8A98-70282122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783771"/>
              <a:ext cx="4114800" cy="1175657"/>
            </a:xfrm>
            <a:prstGeom prst="rect">
              <a:avLst/>
            </a:prstGeom>
          </p:spPr>
        </p:pic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18CF6C-2DF6-4469-BF54-DD1829C9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3749038"/>
            <a:ext cx="6219022" cy="2743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dirty="0"/>
              <a:t>MATLAB ist eine Programmierumgebung für die Entwicklung von Algorithmen, Datenanalyse, Visualisierung und numerische Berechnungen.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Simulink ist eine grafische Umgebung zum Design, zur Simulation und zum Testen von Systemen.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Fast 100 Erweiterungsprodukte für spezielle Aufgaben.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Produkte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9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ulaOne_RoboBoat_RoboCup">
            <a:hlinkClick r:id="" action="ppaction://media"/>
            <a:extLst>
              <a:ext uri="{FF2B5EF4-FFF2-40B4-BE49-F238E27FC236}">
                <a16:creationId xmlns:a16="http://schemas.microsoft.com/office/drawing/2014/main" id="{2DD5CB69-B628-4E02-90A4-E39BC0DF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54" b="10111"/>
          <a:stretch/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  <p:pic>
        <p:nvPicPr>
          <p:cNvPr id="1026" name="Picture 2" descr="Image result for formula student germany 2016">
            <a:extLst>
              <a:ext uri="{FF2B5EF4-FFF2-40B4-BE49-F238E27FC236}">
                <a16:creationId xmlns:a16="http://schemas.microsoft.com/office/drawing/2014/main" id="{F4394C91-C6A9-4C17-83F0-0119702A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0" y="1005840"/>
            <a:ext cx="1219200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07802-5BFF-4EBF-8763-EC1C025D4149}"/>
              </a:ext>
            </a:extLst>
          </p:cNvPr>
          <p:cNvSpPr txBox="1"/>
          <p:nvPr/>
        </p:nvSpPr>
        <p:spPr>
          <a:xfrm>
            <a:off x="182880" y="1188720"/>
            <a:ext cx="4572000" cy="21339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 rtlCol="0" anchor="t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Sponsoring von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44 </a:t>
            </a:r>
            <a:r>
              <a:rPr lang="en-US" dirty="0" err="1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Wettbewerben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und Bereitstellung von Software für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2800 </a:t>
            </a:r>
            <a:r>
              <a:rPr lang="en-US" dirty="0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Jahr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2017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Bereiche wie Automobil, Luft- und Raumfahrt, Biotechnologie, Programmierung und Robotik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586A-FDD6-4977-9EFC-BB828AB3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Ausbildung</a:t>
            </a:r>
            <a:r>
              <a:rPr lang="en-US" dirty="0"/>
              <a:t> / </a:t>
            </a:r>
            <a:r>
              <a:rPr lang="en-US" dirty="0" err="1">
                <a:solidFill>
                  <a:srgbClr val="004B87"/>
                </a:solidFill>
              </a:rPr>
              <a:t>Studentische</a:t>
            </a:r>
            <a:r>
              <a:rPr lang="en-US" dirty="0">
                <a:solidFill>
                  <a:srgbClr val="004B87"/>
                </a:solidFill>
              </a:rPr>
              <a:t> </a:t>
            </a:r>
            <a:r>
              <a:rPr lang="en-US" dirty="0" err="1">
                <a:solidFill>
                  <a:srgbClr val="004B87"/>
                </a:solidFill>
              </a:rPr>
              <a:t>Wettbewerbe</a:t>
            </a:r>
            <a:endParaRPr lang="en-US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48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EDC83-5385-1899-9258-C40EF9F0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8742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8B18D9-19DA-465B-9338-E219A27F4925}"/>
              </a:ext>
            </a:extLst>
          </p:cNvPr>
          <p:cNvSpPr/>
          <p:nvPr/>
        </p:nvSpPr>
        <p:spPr>
          <a:xfrm>
            <a:off x="20574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Paola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Canuto</a:t>
            </a:r>
            <a:endParaRPr lang="de-DE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M.Sc. Automotive Engineering Student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24CAD-49EE-47F5-AA2C-C39031C47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85351"/>
            <a:ext cx="2590800" cy="3887297"/>
          </a:xfrm>
          <a:prstGeom prst="rect">
            <a:avLst/>
          </a:prstGeom>
        </p:spPr>
      </p:pic>
      <p:sp>
        <p:nvSpPr>
          <p:cNvPr id="6" name="Title 15">
            <a:extLst>
              <a:ext uri="{FF2B5EF4-FFF2-40B4-BE49-F238E27FC236}">
                <a16:creationId xmlns:a16="http://schemas.microsoft.com/office/drawing/2014/main" id="{07BD0D1E-68F5-4E32-9521-5A5D8E0C3179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9144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Event Hosts: MATLAB Student Ambassadors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D69417-BDFD-4376-AD51-44ACEC64632C}"/>
              </a:ext>
            </a:extLst>
          </p:cNvPr>
          <p:cNvSpPr/>
          <p:nvPr/>
        </p:nvSpPr>
        <p:spPr>
          <a:xfrm>
            <a:off x="75438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latin typeface="Arial" pitchFamily="34" charset="0"/>
                <a:cs typeface="Arial" pitchFamily="34" charset="0"/>
              </a:rPr>
              <a:t>Barlas</a:t>
            </a:r>
            <a:r>
              <a:rPr lang="de-DE" b="1" dirty="0">
                <a:latin typeface="Arial" pitchFamily="34" charset="0"/>
                <a:cs typeface="Arial" pitchFamily="34" charset="0"/>
              </a:rPr>
              <a:t> Türkyilmaz</a:t>
            </a:r>
          </a:p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M.Sc. Aerospace Student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B93E67-F44C-46BD-A7A3-5E83D3FAC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22049" r="33750" b="14183"/>
          <a:stretch/>
        </p:blipFill>
        <p:spPr>
          <a:xfrm>
            <a:off x="7543800" y="1485350"/>
            <a:ext cx="2590800" cy="3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61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74A7-8C38-421E-AD10-688F9D2A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StudLab</a:t>
            </a:r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074D96B-293A-42C4-8B74-B49A3B64822E}"/>
              </a:ext>
            </a:extLst>
          </p:cNvPr>
          <p:cNvSpPr txBox="1">
            <a:spLocks/>
          </p:cNvSpPr>
          <p:nvPr/>
        </p:nvSpPr>
        <p:spPr>
          <a:xfrm>
            <a:off x="6858000" y="1752600"/>
            <a:ext cx="5181600" cy="4648199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sz="2000" dirty="0"/>
              <a:t>Falls du es noch nicht gemacht hast, tritt unserer Facebook-Gruppe bei</a:t>
            </a:r>
            <a:endParaRPr lang="en-US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51669C-4AF3-4490-8A6D-E34418C2F1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667000"/>
            <a:ext cx="2743200" cy="2743200"/>
          </a:xfrm>
          <a:prstGeom prst="rect">
            <a:avLst/>
          </a:prstGeom>
        </p:spPr>
      </p:pic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CD9E82A3-FA31-49AA-8AED-9BC19E322ACB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72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sind eine studentische Gruppe der TU München, die sich mit MATLAB &amp; Simulink beschäftigt. Wir bieten Tutorials und Hilfe bei konkreten Problemen an.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könnt auch gerne in unserer Sprechstunde programmieren. 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Sprechstunde: </a:t>
            </a:r>
            <a:r>
              <a:rPr lang="de-DE" sz="2000" b="1" dirty="0"/>
              <a:t>Dienstag von 17:00 Uhr bis 18:00 Uhr </a:t>
            </a:r>
            <a:r>
              <a:rPr lang="de-DE" sz="2000" dirty="0"/>
              <a:t>via Zoom.</a:t>
            </a:r>
          </a:p>
          <a:p>
            <a:pPr marL="0" indent="0">
              <a:spcBef>
                <a:spcPts val="1200"/>
              </a:spcBef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Homepage: </a:t>
            </a:r>
            <a:r>
              <a:rPr lang="de-DE" sz="2000" dirty="0">
                <a:hlinkClick r:id="rId3"/>
              </a:rPr>
              <a:t>http://www.fsmb.de/fsmb/uebers-studium/it/matlab/</a:t>
            </a: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E-Mail: </a:t>
            </a:r>
            <a:r>
              <a:rPr lang="de-DE" sz="2000" dirty="0">
                <a:hlinkClick r:id="rId4"/>
              </a:rPr>
              <a:t>matlab@fsmb.mw.tum.de</a:t>
            </a: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52078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-public.potx" id="{49A5AABE-A0A7-4B89-94CB-642658FA0B01}" vid="{F5140B90-C47F-4834-A15A-F6E765B958E2}"/>
    </a:ext>
  </a:extLst>
</a:theme>
</file>

<file path=ppt/theme/theme2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_widescreen.potx" id="{B6699E88-D2C7-4000-9792-711E85ACF2D0}" vid="{87286DD2-E1A9-4D74-BF9A-4CF3A75F99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ber xmlns="b7b985a6-5614-4791-8283-b6a0b2c6681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ED2B3B9BAE8849942648134EEE717D" ma:contentTypeVersion="16" ma:contentTypeDescription="Create a new document." ma:contentTypeScope="" ma:versionID="95de71a0011e082db8af953cc041ec96">
  <xsd:schema xmlns:xsd="http://www.w3.org/2001/XMLSchema" xmlns:xs="http://www.w3.org/2001/XMLSchema" xmlns:p="http://schemas.microsoft.com/office/2006/metadata/properties" xmlns:ns2="b7b985a6-5614-4791-8283-b6a0b2c6681f" xmlns:ns3="bbb466d9-fd0a-40ba-89cb-77eb15c2a30a" targetNamespace="http://schemas.microsoft.com/office/2006/metadata/properties" ma:root="true" ma:fieldsID="03e55ec181cd22618ded3be2a08bf2cc" ns2:_="" ns3:_="">
    <xsd:import namespace="b7b985a6-5614-4791-8283-b6a0b2c6681f"/>
    <xsd:import namespace="bbb466d9-fd0a-40ba-89cb-77eb15c2a30a"/>
    <xsd:element name="properties">
      <xsd:complexType>
        <xsd:sequence>
          <xsd:element name="documentManagement">
            <xsd:complexType>
              <xsd:all>
                <xsd:element ref="ns2:Numbe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985a6-5614-4791-8283-b6a0b2c6681f" elementFormDefault="qualified">
    <xsd:import namespace="http://schemas.microsoft.com/office/2006/documentManagement/types"/>
    <xsd:import namespace="http://schemas.microsoft.com/office/infopath/2007/PartnerControls"/>
    <xsd:element name="Number" ma:index="8" nillable="true" ma:displayName="Number" ma:internalName="Number">
      <xsd:simpleType>
        <xsd:restriction base="dms:Number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66d9-fd0a-40ba-89cb-77eb15c2a30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B851B7-D313-4E85-A1E0-5976CFE11EC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bb466d9-fd0a-40ba-89cb-77eb15c2a30a"/>
    <ds:schemaRef ds:uri="http://purl.org/dc/elements/1.1/"/>
    <ds:schemaRef ds:uri="http://schemas.microsoft.com/office/2006/metadata/properties"/>
    <ds:schemaRef ds:uri="b7b985a6-5614-4791-8283-b6a0b2c6681f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5A004B-0B2D-4999-A850-53923C8CE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985a6-5614-4791-8283-b6a0b2c6681f"/>
    <ds:schemaRef ds:uri="bbb466d9-fd0a-40ba-89cb-77eb15c2a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769</Words>
  <Application>Microsoft Office PowerPoint</Application>
  <PresentationFormat>Breitbild</PresentationFormat>
  <Paragraphs>88</Paragraphs>
  <Slides>12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Wingdings</vt:lpstr>
      <vt:lpstr>MW_Public_widescreen</vt:lpstr>
      <vt:lpstr>1_MW_Public_widescreen</vt:lpstr>
      <vt:lpstr>PowerPoint-Präsentation</vt:lpstr>
      <vt:lpstr>PowerPoint-Präsentation</vt:lpstr>
      <vt:lpstr>Unsere Software wird für die Entwicklung von Produkten verwendet, auf die wir uns täglich verlassen</vt:lpstr>
      <vt:lpstr>Und die Durchbrüche, die die Art und Weise, wie wir leben, lernen und arbeiten, verändern</vt:lpstr>
      <vt:lpstr>Unsere Produkte</vt:lpstr>
      <vt:lpstr>Ausbildung / Studentische Wettbewerbe</vt:lpstr>
      <vt:lpstr>PowerPoint-Präsentation</vt:lpstr>
      <vt:lpstr>PowerPoint-Präsentation</vt:lpstr>
      <vt:lpstr>StudLab</vt:lpstr>
      <vt:lpstr>To Do</vt:lpstr>
      <vt:lpstr>MATLAB Olympiade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 Zahares</dc:creator>
  <cp:keywords>Version 18.0</cp:keywords>
  <cp:lastModifiedBy>Paola  Brandao Ornelas Canuto</cp:lastModifiedBy>
  <cp:revision>28</cp:revision>
  <dcterms:created xsi:type="dcterms:W3CDTF">2018-09-10T20:15:58Z</dcterms:created>
  <dcterms:modified xsi:type="dcterms:W3CDTF">2022-06-23T13:15:34Z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0x0101005CED2B3B9BAE8849942648134EEE717D</vt:lpwstr>
  </property>
</Properties>
</file>